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420" autoAdjust="0"/>
  </p:normalViewPr>
  <p:slideViewPr>
    <p:cSldViewPr>
      <p:cViewPr>
        <p:scale>
          <a:sx n="84" d="100"/>
          <a:sy n="84" d="100"/>
        </p:scale>
        <p:origin x="-49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ug16\&#1056;&#1072;&#1073;&#1086;&#1095;&#1080;&#1081;%20&#1089;&#1090;&#1086;&#1083;\&#1051;&#1080;&#1089;&#1090;%20Microsoft%20Office%20Excel%2097-2003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2.3626633214275498E-2"/>
          <c:w val="0.46951517006496757"/>
          <c:h val="0.97374818531747154"/>
        </c:manualLayout>
      </c:layout>
      <c:barChart>
        <c:barDir val="bar"/>
        <c:grouping val="clustered"/>
        <c:ser>
          <c:idx val="0"/>
          <c:order val="0"/>
          <c:dLbls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12.0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6"/>
              <c:layout>
                <c:manualLayout>
                  <c:x val="-1.4981169142236066E-3"/>
                  <c:y val="0"/>
                </c:manualLayout>
              </c:layout>
              <c:dLblPos val="outEnd"/>
              <c:showVal val="1"/>
            </c:dLbl>
            <c:txPr>
              <a:bodyPr rot="0" anchor="ctr" anchorCtr="0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</c:dLbls>
          <c:cat>
            <c:strRef>
              <c:f>Лист3!$A$4:$A$20</c:f>
              <c:strCache>
                <c:ptCount val="17"/>
                <c:pt idx="0">
                  <c:v>Производство прочих неметаллических минеральных продуктов</c:v>
                </c:pt>
                <c:pt idx="1">
                  <c:v>Целлюлозно-бумажное производство; издательская и полиграфическая деятельность</c:v>
                </c:pt>
                <c:pt idx="2">
                  <c:v>Металлургическое производство и производство готовых металлических изделий</c:v>
                </c:pt>
                <c:pt idx="3">
                  <c:v>Добыча полезных ископаемых</c:v>
                </c:pt>
                <c:pt idx="4">
                  <c:v>Производство кожи, изделий из кожи и производство обуви</c:v>
                </c:pt>
                <c:pt idx="5">
                  <c:v>Производство пищевых продуктов, включая напитки, и табака</c:v>
                </c:pt>
                <c:pt idx="6">
                  <c:v>Производство резиновых и пластмассовых изделий</c:v>
                </c:pt>
                <c:pt idx="7">
                  <c:v>Обрабатывающие производства</c:v>
                </c:pt>
                <c:pt idx="8">
                  <c:v>Обработка древесины и производство изделий из дерева</c:v>
                </c:pt>
                <c:pt idx="9">
                  <c:v>Производство машин и оборудования</c:v>
                </c:pt>
                <c:pt idx="10">
                  <c:v>Прочие производства</c:v>
                </c:pt>
                <c:pt idx="11">
                  <c:v>Производство и распределение электроэнергии, газа и воды</c:v>
                </c:pt>
                <c:pt idx="12">
                  <c:v>Текстильное и швейное производство</c:v>
                </c:pt>
                <c:pt idx="13">
                  <c:v>Химическое производство</c:v>
                </c:pt>
                <c:pt idx="14">
                  <c:v>Производство транспортных средств и оборудования</c:v>
                </c:pt>
                <c:pt idx="15">
                  <c:v>Производство электрооборудования, электронного и оптического оборудования</c:v>
                </c:pt>
                <c:pt idx="16">
                  <c:v>Промышленность, всего</c:v>
                </c:pt>
              </c:strCache>
            </c:strRef>
          </c:cat>
          <c:val>
            <c:numRef>
              <c:f>Лист3!$B$4:$B$20</c:f>
              <c:numCache>
                <c:formatCode>General</c:formatCode>
                <c:ptCount val="17"/>
                <c:pt idx="0">
                  <c:v>-14.9</c:v>
                </c:pt>
                <c:pt idx="1">
                  <c:v>-8.9</c:v>
                </c:pt>
                <c:pt idx="2">
                  <c:v>1.9</c:v>
                </c:pt>
                <c:pt idx="3">
                  <c:v>2.2000000000000002</c:v>
                </c:pt>
                <c:pt idx="4">
                  <c:v>3.1</c:v>
                </c:pt>
                <c:pt idx="5">
                  <c:v>7.9</c:v>
                </c:pt>
                <c:pt idx="6">
                  <c:v>9.4</c:v>
                </c:pt>
                <c:pt idx="7">
                  <c:v>10.1</c:v>
                </c:pt>
                <c:pt idx="8">
                  <c:v>12</c:v>
                </c:pt>
                <c:pt idx="9">
                  <c:v>13.6</c:v>
                </c:pt>
                <c:pt idx="10">
                  <c:v>14.5</c:v>
                </c:pt>
                <c:pt idx="11">
                  <c:v>14.8</c:v>
                </c:pt>
                <c:pt idx="12">
                  <c:v>16.899999999999999</c:v>
                </c:pt>
                <c:pt idx="13">
                  <c:v>17.3</c:v>
                </c:pt>
                <c:pt idx="14">
                  <c:v>18.5</c:v>
                </c:pt>
                <c:pt idx="15">
                  <c:v>22.1</c:v>
                </c:pt>
                <c:pt idx="16">
                  <c:v>5.2</c:v>
                </c:pt>
              </c:numCache>
            </c:numRef>
          </c:val>
        </c:ser>
        <c:dLbls>
          <c:showVal val="1"/>
        </c:dLbls>
        <c:overlap val="-25"/>
        <c:axId val="57230464"/>
        <c:axId val="57232000"/>
      </c:barChart>
      <c:catAx>
        <c:axId val="57230464"/>
        <c:scaling>
          <c:orientation val="minMax"/>
        </c:scaling>
        <c:axPos val="l"/>
        <c:numFmt formatCode="General" sourceLinked="1"/>
        <c:majorTickMark val="in"/>
        <c:tickLblPos val="high"/>
        <c:txPr>
          <a:bodyPr anchor="t" anchorCtr="0"/>
          <a:lstStyle/>
          <a:p>
            <a:pPr algn="l" defTabSz="720000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defRPr spc="0" normalizeH="0" baseline="0"/>
            </a:pPr>
            <a:endParaRPr lang="ru-RU"/>
          </a:p>
        </c:txPr>
        <c:crossAx val="57232000"/>
        <c:crosses val="autoZero"/>
        <c:auto val="1"/>
        <c:lblAlgn val="l"/>
        <c:lblOffset val="100"/>
        <c:tickLblSkip val="1"/>
      </c:catAx>
      <c:valAx>
        <c:axId val="57232000"/>
        <c:scaling>
          <c:orientation val="minMax"/>
        </c:scaling>
        <c:delete val="1"/>
        <c:axPos val="b"/>
        <c:numFmt formatCode="General" sourceLinked="1"/>
        <c:tickLblPos val="nextTo"/>
        <c:crossAx val="57230464"/>
        <c:crosses val="autoZero"/>
        <c:crossBetween val="between"/>
      </c:valAx>
    </c:plotArea>
    <c:plotVisOnly val="1"/>
    <c:dispBlanksAs val="gap"/>
  </c:chart>
  <c:txPr>
    <a:bodyPr/>
    <a:lstStyle/>
    <a:p>
      <a:pPr algn="just">
        <a:defRPr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7DC8-F519-425E-8582-345B564C53BE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BD517-8D3C-4BF8-9B37-D81F7BFA9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BD517-8D3C-4BF8-9B37-D81F7BFA949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01E07-A1A2-4E53-B0EC-211D6F314FA3}" type="datetimeFigureOut">
              <a:rPr lang="ru-RU" smtClean="0"/>
              <a:pPr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chart" Target="../charts/chart1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57158" y="357166"/>
          <a:ext cx="8477309" cy="6047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C:\АНЯ\Картинки\Добыч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5072074"/>
            <a:ext cx="857256" cy="311137"/>
          </a:xfrm>
          <a:prstGeom prst="rect">
            <a:avLst/>
          </a:prstGeom>
          <a:noFill/>
        </p:spPr>
      </p:pic>
      <p:pic>
        <p:nvPicPr>
          <p:cNvPr id="1027" name="Picture 3" descr="C:\АНЯ\Картинки\Кожи и издел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714884"/>
            <a:ext cx="857256" cy="285752"/>
          </a:xfrm>
          <a:prstGeom prst="rect">
            <a:avLst/>
          </a:prstGeom>
          <a:noFill/>
        </p:spPr>
      </p:pic>
      <p:pic>
        <p:nvPicPr>
          <p:cNvPr id="1028" name="Picture 4" descr="C:\АНЯ\Картинки\Обработка дре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3286124"/>
            <a:ext cx="857224" cy="285752"/>
          </a:xfrm>
          <a:prstGeom prst="rect">
            <a:avLst/>
          </a:prstGeom>
          <a:noFill/>
        </p:spPr>
      </p:pic>
      <p:pic>
        <p:nvPicPr>
          <p:cNvPr id="1029" name="Picture 5" descr="C:\АНЯ\Картинки\Передача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2285992"/>
            <a:ext cx="857256" cy="357190"/>
          </a:xfrm>
          <a:prstGeom prst="rect">
            <a:avLst/>
          </a:prstGeom>
          <a:noFill/>
        </p:spPr>
      </p:pic>
      <p:pic>
        <p:nvPicPr>
          <p:cNvPr id="1030" name="Picture 6" descr="C:\АНЯ\Картинки\Пищев про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4286256"/>
            <a:ext cx="857256" cy="333378"/>
          </a:xfrm>
          <a:prstGeom prst="rect">
            <a:avLst/>
          </a:prstGeom>
          <a:noFill/>
        </p:spPr>
      </p:pic>
      <p:pic>
        <p:nvPicPr>
          <p:cNvPr id="1031" name="Picture 7" descr="C:\АНЯ\Картинки\Химическое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1643050"/>
            <a:ext cx="846132" cy="285752"/>
          </a:xfrm>
          <a:prstGeom prst="rect">
            <a:avLst/>
          </a:prstGeom>
          <a:noFill/>
        </p:spPr>
      </p:pic>
      <p:pic>
        <p:nvPicPr>
          <p:cNvPr id="1032" name="Picture 8" descr="C:\АНЯ\Картинки\Резин и пластм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2976" y="4000504"/>
            <a:ext cx="833419" cy="285752"/>
          </a:xfrm>
          <a:prstGeom prst="rect">
            <a:avLst/>
          </a:prstGeom>
          <a:noFill/>
        </p:spPr>
      </p:pic>
      <p:pic>
        <p:nvPicPr>
          <p:cNvPr id="1033" name="Picture 9" descr="C:\АНЯ\Картинки\Целл-бумажн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57422" y="5715016"/>
            <a:ext cx="857256" cy="285752"/>
          </a:xfrm>
          <a:prstGeom prst="rect">
            <a:avLst/>
          </a:prstGeom>
          <a:noFill/>
        </p:spPr>
      </p:pic>
      <p:pic>
        <p:nvPicPr>
          <p:cNvPr id="1034" name="Picture 10" descr="C:\АНЯ\Картинки\Прочие неметалл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57422" y="6072206"/>
            <a:ext cx="857256" cy="285752"/>
          </a:xfrm>
          <a:prstGeom prst="rect">
            <a:avLst/>
          </a:prstGeom>
          <a:noFill/>
        </p:spPr>
      </p:pic>
      <p:pic>
        <p:nvPicPr>
          <p:cNvPr id="1035" name="Picture 11" descr="C:\АНЯ\Картинки\Металлургия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42976" y="5429264"/>
            <a:ext cx="857256" cy="285752"/>
          </a:xfrm>
          <a:prstGeom prst="rect">
            <a:avLst/>
          </a:prstGeom>
          <a:noFill/>
        </p:spPr>
      </p:pic>
      <p:pic>
        <p:nvPicPr>
          <p:cNvPr id="1036" name="Picture 12" descr="C:\АНЯ\Картинки\Прочие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42976" y="2714620"/>
            <a:ext cx="857256" cy="214314"/>
          </a:xfrm>
          <a:prstGeom prst="rect">
            <a:avLst/>
          </a:prstGeom>
          <a:noFill/>
        </p:spPr>
      </p:pic>
      <p:pic>
        <p:nvPicPr>
          <p:cNvPr id="1037" name="Picture 13" descr="C:\АНЯ\Картинки\Машин и оборуд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42976" y="3000372"/>
            <a:ext cx="857232" cy="214314"/>
          </a:xfrm>
          <a:prstGeom prst="rect">
            <a:avLst/>
          </a:prstGeom>
          <a:noFill/>
        </p:spPr>
      </p:pic>
      <p:pic>
        <p:nvPicPr>
          <p:cNvPr id="1038" name="Picture 14" descr="C:\АНЯ\Картинки\Текстильное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142976" y="1928802"/>
            <a:ext cx="857267" cy="309537"/>
          </a:xfrm>
          <a:prstGeom prst="rect">
            <a:avLst/>
          </a:prstGeom>
          <a:noFill/>
        </p:spPr>
      </p:pic>
      <p:pic>
        <p:nvPicPr>
          <p:cNvPr id="1039" name="Picture 15" descr="C:\АНЯ\Картинки\Транс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142976" y="1285860"/>
            <a:ext cx="857256" cy="311729"/>
          </a:xfrm>
          <a:prstGeom prst="rect">
            <a:avLst/>
          </a:prstGeom>
          <a:noFill/>
        </p:spPr>
      </p:pic>
      <p:pic>
        <p:nvPicPr>
          <p:cNvPr id="1040" name="Picture 16" descr="C:\АНЯ\Картинки\Электрооборуд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42976" y="928670"/>
            <a:ext cx="876272" cy="300014"/>
          </a:xfrm>
          <a:prstGeom prst="rect">
            <a:avLst/>
          </a:prstGeom>
          <a:noFill/>
        </p:spPr>
      </p:pic>
      <p:pic>
        <p:nvPicPr>
          <p:cNvPr id="18" name="Рисунок 17" descr="C:\statek\автом.jpg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42976" y="3643314"/>
            <a:ext cx="857256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АНЯ\Картинки\Целл-бум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42976" y="571480"/>
            <a:ext cx="862781" cy="285752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296842"/>
          </a:xfrm>
        </p:spPr>
        <p:txBody>
          <a:bodyPr rot="0">
            <a:noAutofit/>
          </a:bodyPr>
          <a:lstStyle/>
          <a:p>
            <a:r>
              <a:rPr lang="ru-RU" sz="1600" b="1" dirty="0" smtClean="0"/>
              <a:t>Промышленное производство в Удмуртской Республике в январе-сентябре 2016 года                                                 </a:t>
            </a:r>
            <a:endParaRPr lang="ru-RU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071538" y="6488668"/>
            <a:ext cx="1156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Снижение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7422" y="6488668"/>
            <a:ext cx="986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Прирост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143</TotalTime>
  <Words>14</Words>
  <Application>Microsoft Office PowerPoint</Application>
  <PresentationFormat>Экран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Промышленное производство в Удмуртской Республике в январе-сентябре 2016 года                                    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2016-10-21T07:18:23Z</dcterms:created>
  <dcterms:modified xsi:type="dcterms:W3CDTF">2016-10-25T04:48:38Z</dcterms:modified>
</cp:coreProperties>
</file>